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Trends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End-to-End Retail Analytics using SQL, Python, and Power BI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Mangalapuri Gayathri | January 2026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038" y="912257"/>
            <a:ext cx="7605117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Outcomes &amp; Impact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13038" y="2114074"/>
            <a:ext cx="3592116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Demonstrated Capabilities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13038" y="3004542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End-to-end analytics workflow mastery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13038" y="3741539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 querying and data extraction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13038" y="4478536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data preprocessing expertise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3038" y="5215533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Power BI interactive visualization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19266" y="2114074"/>
            <a:ext cx="344674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Business Value Delivered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19266" y="2663071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Actionable insights for marketing teams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19266" y="3400068"/>
            <a:ext cx="359211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Data-driven sales strategies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19266" y="3804880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 retention recommendations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19266" y="4541877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Portfolio-ready analytics project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24387" y="6419493"/>
            <a:ext cx="737937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Transforming raw customer data into strategic business intelligence through modern analytics tools and methodologies.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13038" y="6186011"/>
            <a:ext cx="22860" cy="1131332"/>
          </a:xfrm>
          <a:prstGeom prst="rect">
            <a:avLst/>
          </a:prstGeom>
          <a:solidFill>
            <a:srgbClr val="1A2D7A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398865"/>
            <a:ext cx="2387441" cy="407075"/>
          </a:xfrm>
          <a:prstGeom prst="roundRect">
            <a:avLst>
              <a:gd name="adj" fmla="val 17883"/>
            </a:avLst>
          </a:prstGeom>
          <a:solidFill>
            <a:srgbClr val="D5DCF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8206" y="1515785"/>
            <a:ext cx="173236" cy="17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001" y="1463754"/>
            <a:ext cx="186785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PROJECT OBJECTIVE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8309" y="189249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Transforming Customer Data into Business Insights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58309" y="3642836"/>
            <a:ext cx="4226838" cy="3187898"/>
          </a:xfrm>
          <a:prstGeom prst="roundRect">
            <a:avLst>
              <a:gd name="adj" fmla="val 285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982504" y="386703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217" y="4045744"/>
            <a:ext cx="292418" cy="2924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2504" y="47335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Analyze Behavior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82504" y="5219700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Uncover customer purchase patterns across demographics, product categories, and payment methods.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201722" y="3642836"/>
            <a:ext cx="4226838" cy="3187898"/>
          </a:xfrm>
          <a:prstGeom prst="roundRect">
            <a:avLst>
              <a:gd name="adj" fmla="val 285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25916" y="386703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4629" y="4045744"/>
            <a:ext cx="292418" cy="2924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25916" y="47335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Identify Trends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25916" y="5219700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Discover key patterns by gender, age, subscription status, discounts, and repeat purchases.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9645134" y="3642836"/>
            <a:ext cx="4226957" cy="3187898"/>
          </a:xfrm>
          <a:prstGeom prst="roundRect">
            <a:avLst>
              <a:gd name="adj" fmla="val 285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69329" y="386703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8042" y="4045744"/>
            <a:ext cx="292418" cy="29241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69329" y="47335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Drive Action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9869329" y="5219700"/>
            <a:ext cx="37785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 actionable insights for marketing, sales strategies, and customer retention programs.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0926" y="464939"/>
            <a:ext cx="4663797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Tools &amp; Technologies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1690926" y="1717358"/>
            <a:ext cx="5418058" cy="1601153"/>
          </a:xfrm>
          <a:prstGeom prst="roundRect">
            <a:avLst>
              <a:gd name="adj" fmla="val 6853"/>
            </a:avLst>
          </a:prstGeom>
          <a:solidFill>
            <a:srgbClr val="FFFAFA"/>
          </a:solidFill>
          <a:ln/>
        </p:spPr>
      </p:sp>
      <p:sp>
        <p:nvSpPr>
          <p:cNvPr id="4" name="Shape 2"/>
          <p:cNvSpPr/>
          <p:nvPr/>
        </p:nvSpPr>
        <p:spPr>
          <a:xfrm>
            <a:off x="1690926" y="1694498"/>
            <a:ext cx="5418058" cy="91440"/>
          </a:xfrm>
          <a:prstGeom prst="roundRect">
            <a:avLst>
              <a:gd name="adj" fmla="val 77602"/>
            </a:avLst>
          </a:prstGeom>
          <a:solidFill>
            <a:srgbClr val="1A2D7A"/>
          </a:solidFill>
          <a:ln/>
        </p:spPr>
      </p:sp>
      <p:sp>
        <p:nvSpPr>
          <p:cNvPr id="5" name="Shape 3"/>
          <p:cNvSpPr/>
          <p:nvPr/>
        </p:nvSpPr>
        <p:spPr>
          <a:xfrm>
            <a:off x="4146590" y="1463993"/>
            <a:ext cx="506730" cy="506730"/>
          </a:xfrm>
          <a:prstGeom prst="roundRect">
            <a:avLst>
              <a:gd name="adj" fmla="val 180451"/>
            </a:avLst>
          </a:prstGeom>
          <a:solidFill>
            <a:srgbClr val="1A2D7A"/>
          </a:solidFill>
          <a:ln/>
        </p:spPr>
      </p:sp>
      <p:sp>
        <p:nvSpPr>
          <p:cNvPr id="6" name="Text 4"/>
          <p:cNvSpPr/>
          <p:nvPr/>
        </p:nvSpPr>
        <p:spPr>
          <a:xfrm>
            <a:off x="4298633" y="1590675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882616" y="2139672"/>
            <a:ext cx="2223016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SQL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882616" y="2586276"/>
            <a:ext cx="5034677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extraction, segmentation, and advanced querying for deep analysis.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1690926" y="3740706"/>
            <a:ext cx="5418058" cy="1601153"/>
          </a:xfrm>
          <a:prstGeom prst="roundRect">
            <a:avLst>
              <a:gd name="adj" fmla="val 6853"/>
            </a:avLst>
          </a:prstGeom>
          <a:solidFill>
            <a:srgbClr val="FFFAFA"/>
          </a:solidFill>
          <a:ln/>
        </p:spPr>
      </p:sp>
      <p:sp>
        <p:nvSpPr>
          <p:cNvPr id="10" name="Shape 8"/>
          <p:cNvSpPr/>
          <p:nvPr/>
        </p:nvSpPr>
        <p:spPr>
          <a:xfrm>
            <a:off x="1690926" y="3717846"/>
            <a:ext cx="5418058" cy="91440"/>
          </a:xfrm>
          <a:prstGeom prst="roundRect">
            <a:avLst>
              <a:gd name="adj" fmla="val 77602"/>
            </a:avLst>
          </a:prstGeom>
          <a:solidFill>
            <a:srgbClr val="1A2D7A"/>
          </a:solidFill>
          <a:ln/>
        </p:spPr>
      </p:sp>
      <p:sp>
        <p:nvSpPr>
          <p:cNvPr id="11" name="Shape 9"/>
          <p:cNvSpPr/>
          <p:nvPr/>
        </p:nvSpPr>
        <p:spPr>
          <a:xfrm>
            <a:off x="4146590" y="3487341"/>
            <a:ext cx="506730" cy="506730"/>
          </a:xfrm>
          <a:prstGeom prst="roundRect">
            <a:avLst>
              <a:gd name="adj" fmla="val 180451"/>
            </a:avLst>
          </a:prstGeom>
          <a:solidFill>
            <a:srgbClr val="1A2D7A"/>
          </a:solidFill>
          <a:ln/>
        </p:spPr>
      </p:sp>
      <p:sp>
        <p:nvSpPr>
          <p:cNvPr id="12" name="Text 10"/>
          <p:cNvSpPr/>
          <p:nvPr/>
        </p:nvSpPr>
        <p:spPr>
          <a:xfrm>
            <a:off x="4298633" y="3614023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882616" y="4163020"/>
            <a:ext cx="2223016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Python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882616" y="4609624"/>
            <a:ext cx="5034677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cleaning and preprocessing using Pandas and NumPy libraries.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1690926" y="5764054"/>
            <a:ext cx="5418058" cy="1601153"/>
          </a:xfrm>
          <a:prstGeom prst="roundRect">
            <a:avLst>
              <a:gd name="adj" fmla="val 6853"/>
            </a:avLst>
          </a:prstGeom>
          <a:solidFill>
            <a:srgbClr val="FFFAFA"/>
          </a:solidFill>
          <a:ln/>
        </p:spPr>
      </p:sp>
      <p:sp>
        <p:nvSpPr>
          <p:cNvPr id="16" name="Shape 14"/>
          <p:cNvSpPr/>
          <p:nvPr/>
        </p:nvSpPr>
        <p:spPr>
          <a:xfrm>
            <a:off x="1690926" y="5741194"/>
            <a:ext cx="5418058" cy="91440"/>
          </a:xfrm>
          <a:prstGeom prst="roundRect">
            <a:avLst>
              <a:gd name="adj" fmla="val 77602"/>
            </a:avLst>
          </a:prstGeom>
          <a:solidFill>
            <a:srgbClr val="1A2D7A"/>
          </a:solidFill>
          <a:ln/>
        </p:spPr>
      </p:sp>
      <p:sp>
        <p:nvSpPr>
          <p:cNvPr id="17" name="Shape 15"/>
          <p:cNvSpPr/>
          <p:nvPr/>
        </p:nvSpPr>
        <p:spPr>
          <a:xfrm>
            <a:off x="4146590" y="5510689"/>
            <a:ext cx="506730" cy="506730"/>
          </a:xfrm>
          <a:prstGeom prst="roundRect">
            <a:avLst>
              <a:gd name="adj" fmla="val 180451"/>
            </a:avLst>
          </a:prstGeom>
          <a:solidFill>
            <a:srgbClr val="1A2D7A"/>
          </a:solidFill>
          <a:ln/>
        </p:spPr>
      </p:sp>
      <p:sp>
        <p:nvSpPr>
          <p:cNvPr id="18" name="Text 16"/>
          <p:cNvSpPr/>
          <p:nvPr/>
        </p:nvSpPr>
        <p:spPr>
          <a:xfrm>
            <a:off x="4298633" y="5637371"/>
            <a:ext cx="20264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882616" y="6186368"/>
            <a:ext cx="2223016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Power BI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882616" y="6632972"/>
            <a:ext cx="5034677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Interactive dashboards and compelling business visualizations.</a:t>
            </a:r>
            <a:endParaRPr lang="en-US" sz="13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798" y="1463993"/>
            <a:ext cx="5418058" cy="5418058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528798" y="7072074"/>
            <a:ext cx="541805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 integrated analytics workflow combining data processing, querying, and visualization to deliver comprehensive insights.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350" y="561023"/>
            <a:ext cx="5281017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Overview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2350" y="1522214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2350" y="1840349"/>
            <a:ext cx="7739301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702350" y="1986320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Demographics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02350" y="2436733"/>
            <a:ext cx="773930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 ID, age groups, gender distribution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2350" y="3108960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2350" y="3427095"/>
            <a:ext cx="7739301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0" name="Text 7"/>
          <p:cNvSpPr/>
          <p:nvPr/>
        </p:nvSpPr>
        <p:spPr>
          <a:xfrm>
            <a:off x="702350" y="3573066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Transactions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02350" y="4023479"/>
            <a:ext cx="773930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Purchase amounts, item categories, payment methods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2350" y="4695706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2350" y="5013841"/>
            <a:ext cx="7739301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702350" y="5159812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Behavior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02350" y="5610225"/>
            <a:ext cx="773930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Subscription status, discounts, review ratings, purchase frequency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2350" y="6282452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2350" y="6600587"/>
            <a:ext cx="7739301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8" name="Text 15"/>
          <p:cNvSpPr/>
          <p:nvPr/>
        </p:nvSpPr>
        <p:spPr>
          <a:xfrm>
            <a:off x="702350" y="6746558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Preprocessing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02350" y="7196971"/>
            <a:ext cx="773930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cleaned and standardized for accurate analysis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641271"/>
            <a:ext cx="1506260" cy="407075"/>
          </a:xfrm>
          <a:prstGeom prst="roundRect">
            <a:avLst>
              <a:gd name="adj" fmla="val 17883"/>
            </a:avLst>
          </a:prstGeom>
          <a:solidFill>
            <a:srgbClr val="D5DCF6"/>
          </a:solidFill>
          <a:ln/>
        </p:spPr>
      </p:sp>
      <p:sp>
        <p:nvSpPr>
          <p:cNvPr id="3" name="Text 1"/>
          <p:cNvSpPr/>
          <p:nvPr/>
        </p:nvSpPr>
        <p:spPr>
          <a:xfrm>
            <a:off x="888206" y="706160"/>
            <a:ext cx="1246465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INSIGHTS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134904"/>
            <a:ext cx="830937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Gender &amp; Age Demographics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58309" y="2524482"/>
            <a:ext cx="3692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2x</a:t>
            </a:r>
            <a:endParaRPr lang="en-US" sz="5600" dirty="0"/>
          </a:p>
        </p:txBody>
      </p:sp>
      <p:sp>
        <p:nvSpPr>
          <p:cNvPr id="6" name="Text 4"/>
          <p:cNvSpPr/>
          <p:nvPr/>
        </p:nvSpPr>
        <p:spPr>
          <a:xfrm>
            <a:off x="1179433" y="35100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Male Revenue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4082891"/>
            <a:ext cx="3692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Male customers contribute more than double the total purchase value compared to females.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722019" y="2524482"/>
            <a:ext cx="369308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$62K+</a:t>
            </a:r>
            <a:endParaRPr lang="en-US" sz="5600" dirty="0"/>
          </a:p>
        </p:txBody>
      </p:sp>
      <p:sp>
        <p:nvSpPr>
          <p:cNvPr id="9" name="Text 7"/>
          <p:cNvSpPr/>
          <p:nvPr/>
        </p:nvSpPr>
        <p:spPr>
          <a:xfrm>
            <a:off x="5143143" y="35100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Young Adults Lead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722019" y="4082891"/>
            <a:ext cx="36930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Young Adults generate the highest revenue across all age groups.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309" y="5366742"/>
            <a:ext cx="7656790" cy="1613892"/>
          </a:xfrm>
          <a:prstGeom prst="roundRect">
            <a:avLst>
              <a:gd name="adj" fmla="val 5638"/>
            </a:avLst>
          </a:prstGeom>
          <a:solidFill>
            <a:srgbClr val="C0CAF2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884" y="5691664"/>
            <a:ext cx="270748" cy="216575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462207" y="5637371"/>
            <a:ext cx="673631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Opportunity: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Launch targeted campaigns by gender and age segments to maximize sales potential and customer engagement.</a:t>
            </a:r>
            <a:endParaRPr lang="en-US" sz="17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357" y="2416254"/>
            <a:ext cx="4928235" cy="4928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43269"/>
            <a:ext cx="1208496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Product Performance &amp; Customer Ratings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599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Top Rated: Gloves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46126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Highest rating at 3.86 stars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04442" y="3759994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Most Ordered: Jewelry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04442" y="4602361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Leading category by volume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50574" y="3759994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High Demand: Blouse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0574" y="4602361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Consistent top performer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796707" y="37599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Popular: Sandals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96707" y="4246126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ratings and orders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19279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D3DCF6"/>
                </a:highlight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Strategic Insight: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Promote top-rated and high-demand products in marketing campaigns and optimize inventory planning to meet customer preferences.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445" y="554236"/>
            <a:ext cx="8770739" cy="662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Subscription &amp; Customer Loyalty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5445" y="1720929"/>
            <a:ext cx="2651998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Subscription Status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05445" y="2253734"/>
            <a:ext cx="4032885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Non-subscribers drive majority revenue while subscribers show similar per-order spending patterns.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45" y="3447693"/>
            <a:ext cx="4032885" cy="403288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37678" y="1720929"/>
            <a:ext cx="274177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Segments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237678" y="2253734"/>
            <a:ext cx="403288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Loyal customers form the majority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237678" y="2646640"/>
            <a:ext cx="4032885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Returning customers show growth potential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5237678" y="3361968"/>
            <a:ext cx="4032885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New customers represent opportunity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769912" y="1720929"/>
            <a:ext cx="2651998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Repeat Buyers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9769912" y="2253734"/>
            <a:ext cx="4170045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repeat purchase rates among non-subscribers present a conversion opportunity.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072211" y="3447693"/>
            <a:ext cx="3867745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Convert frequent buyers into subscribers through targeted loyalty programs and exclusive offers.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9769912" y="3447693"/>
            <a:ext cx="22860" cy="967264"/>
          </a:xfrm>
          <a:prstGeom prst="rect">
            <a:avLst/>
          </a:prstGeom>
          <a:solidFill>
            <a:srgbClr val="1A2D7A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7110" y="311229"/>
            <a:ext cx="5082183" cy="372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Discounts &amp; Shipping Preferences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699516" y="1645563"/>
            <a:ext cx="139219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48%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759" y="938093"/>
            <a:ext cx="1697831" cy="16978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51058" y="2777252"/>
            <a:ext cx="1489234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Discount Usage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3547110" y="3031212"/>
            <a:ext cx="369724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Nearly half of top products purchased with discounts applied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8538329" y="1645563"/>
            <a:ext cx="139219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50%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572" y="938093"/>
            <a:ext cx="1697831" cy="16978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89871" y="2777252"/>
            <a:ext cx="1489234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Price Sensitivity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7385804" y="3031212"/>
            <a:ext cx="3697367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Customers respond strongly to promotional pricing strategies</a:t>
            </a:r>
            <a:endParaRPr lang="en-US" sz="850" dirty="0"/>
          </a:p>
        </p:txBody>
      </p:sp>
      <p:sp>
        <p:nvSpPr>
          <p:cNvPr id="11" name="Shape 7"/>
          <p:cNvSpPr/>
          <p:nvPr/>
        </p:nvSpPr>
        <p:spPr>
          <a:xfrm>
            <a:off x="3547110" y="3396099"/>
            <a:ext cx="7536061" cy="21669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3547110" y="3658076"/>
            <a:ext cx="1489234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Shipping Insights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3547110" y="3957280"/>
            <a:ext cx="3629978" cy="362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Express shipping orders show higher average purchase values compared to standard delivery options.</a:t>
            </a:r>
            <a:endParaRPr lang="en-US" sz="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694" y="3672245"/>
            <a:ext cx="3629978" cy="362997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547110" y="7556778"/>
            <a:ext cx="7536061" cy="362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Strategic Recommendation: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Optimize discount targeting and promote premium shipping to increase average order value and customer satisfaction.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869871"/>
            <a:ext cx="1753910" cy="407075"/>
          </a:xfrm>
          <a:prstGeom prst="roundRect">
            <a:avLst>
              <a:gd name="adj" fmla="val 17883"/>
            </a:avLst>
          </a:prstGeom>
          <a:solidFill>
            <a:srgbClr val="D5DCF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8206" y="986790"/>
            <a:ext cx="173236" cy="17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001" y="934760"/>
            <a:ext cx="1234321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ACTION PLAN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8309" y="1363504"/>
            <a:ext cx="81885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401133"/>
            <a:ext cx="655689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4884" y="34842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Target Segments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74884" y="3970377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 on high-value customers: Male and Young Adult demographics with personalized campaigns.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01133"/>
            <a:ext cx="655689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31775" y="34842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Promote Winners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31775" y="3970377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Feature top-rated and high-demand products in marketing and inventory strategies.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880372"/>
            <a:ext cx="6556891" cy="8665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4884" y="5963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Build Loyalty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4884" y="6449616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Convert frequent non-subscribers through loyalty programs and exclusive subscriber benefits.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80372"/>
            <a:ext cx="6556891" cy="86653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31775" y="5963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Optimize Revenue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531775" y="6449616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Refine discount and shipping strategies to maximize average order value.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2026-01-12T16:32:14Z</dcterms:created>
  <dcterms:modified xsi:type="dcterms:W3CDTF">2026-01-12T16:32:14Z</dcterms:modified>
</cp:coreProperties>
</file>